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73" r:id="rId3"/>
    <p:sldId id="269" r:id="rId4"/>
    <p:sldId id="270" r:id="rId5"/>
    <p:sldId id="272" r:id="rId6"/>
    <p:sldId id="274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E70"/>
    <a:srgbClr val="B67D04"/>
    <a:srgbClr val="3AB094"/>
    <a:srgbClr val="57E0C6"/>
    <a:srgbClr val="3A6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>
      <p:cViewPr varScale="1">
        <p:scale>
          <a:sx n="68" d="100"/>
          <a:sy n="68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4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4AD314-8779-4851-9297-ECE0F363EA38}"/>
              </a:ext>
            </a:extLst>
          </p:cNvPr>
          <p:cNvSpPr txBox="1"/>
          <p:nvPr/>
        </p:nvSpPr>
        <p:spPr>
          <a:xfrm>
            <a:off x="171711" y="189000"/>
            <a:ext cx="609131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14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Муниципальное  общеобразовательное  учреждение</a:t>
            </a:r>
          </a:p>
          <a:p>
            <a:r>
              <a:rPr lang="ru-RU" sz="14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средняя  общеобразовательная  школа  № 8  </a:t>
            </a:r>
            <a:r>
              <a:rPr lang="ru-RU" sz="1400" b="1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пгт</a:t>
            </a:r>
            <a:r>
              <a:rPr lang="ru-RU" sz="14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Спирово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4E0C8E-AFE1-40CE-BA91-2279B52FF301}"/>
              </a:ext>
            </a:extLst>
          </p:cNvPr>
          <p:cNvSpPr/>
          <p:nvPr/>
        </p:nvSpPr>
        <p:spPr>
          <a:xfrm>
            <a:off x="554418" y="1854000"/>
            <a:ext cx="6756582" cy="27699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6600" b="1" dirty="0">
                <a:ln/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ПРОЕКТ:</a:t>
            </a:r>
            <a:br>
              <a:rPr lang="ru-RU" sz="66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ln/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зона отдыха</a:t>
            </a:r>
            <a:br>
              <a:rPr lang="ru-RU" sz="5400" b="1" dirty="0">
                <a:ln/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ln/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«Моя школа»</a:t>
            </a:r>
            <a:endParaRPr lang="ru-RU" sz="5400" b="1" dirty="0">
              <a:ln/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D9AB02-9129-4E94-9B07-E616E844ECDA}"/>
              </a:ext>
            </a:extLst>
          </p:cNvPr>
          <p:cNvSpPr/>
          <p:nvPr/>
        </p:nvSpPr>
        <p:spPr>
          <a:xfrm>
            <a:off x="132978" y="5928702"/>
            <a:ext cx="82173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Руководители проекта: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Директор МОУ СОШ № 8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пгт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Спирово Ю.С.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Петрыкина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Советник директора по воспитанию  Ю.А. Нефедова</a:t>
            </a:r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A1DB0-0148-4EFB-ABFF-0044C224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E19DAF-6653-4755-B031-C6F22119953D}"/>
              </a:ext>
            </a:extLst>
          </p:cNvPr>
          <p:cNvSpPr/>
          <p:nvPr/>
        </p:nvSpPr>
        <p:spPr>
          <a:xfrm>
            <a:off x="0" y="1732233"/>
            <a:ext cx="711925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Цель: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объединить обучающихся среднего и старшего звена   в одну команду для общения и творческого взаимодействия. При помощи дизайна пространства 1 этажа, которое станет дополнительным средством, повысить мотивацию обучающихся к сотрудничеству;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реализация проектов «Успех каждого ребенка», «Поддержка семей, имеющих детей», «Цифровая школа».</a:t>
            </a:r>
          </a:p>
          <a:p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6434E-919A-4151-9D01-52CAE7ED2955}"/>
              </a:ext>
            </a:extLst>
          </p:cNvPr>
          <p:cNvSpPr txBox="1"/>
          <p:nvPr/>
        </p:nvSpPr>
        <p:spPr>
          <a:xfrm>
            <a:off x="3126000" y="402870"/>
            <a:ext cx="7119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Зона отдыха «Моя школа»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160792-88F6-43C4-8A89-8EC9500AB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91" y="1717643"/>
            <a:ext cx="5042583" cy="39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5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A1DB0-0148-4EFB-ABFF-0044C224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E19DAF-6653-4755-B031-C6F22119953D}"/>
              </a:ext>
            </a:extLst>
          </p:cNvPr>
          <p:cNvSpPr/>
          <p:nvPr/>
        </p:nvSpPr>
        <p:spPr>
          <a:xfrm>
            <a:off x="21926" y="1728433"/>
            <a:ext cx="711925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4">
                    <a:lumMod val="75000"/>
                  </a:schemeClr>
                </a:solidFill>
              </a:rPr>
              <a:t>Задачи: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1.	Оснащение зоны отдыха;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2.	Проведение PR – кампании: продвижение проекта в социальных сетях и СМИ. 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3.	Создание условий для активного включения педагогов,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родителей,обучающихся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и социальных партнеров в деятельность школы;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4.	Использование активных форм организации психолого-педагогического просвещения родителей, трансляции передового педагогического опыта.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5.	Психологическая разгрузка обучающихся, педагогов и родителей (аутотренинги, релаксация, и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т.д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).</a:t>
            </a:r>
          </a:p>
          <a:p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6434E-919A-4151-9D01-52CAE7ED2955}"/>
              </a:ext>
            </a:extLst>
          </p:cNvPr>
          <p:cNvSpPr txBox="1"/>
          <p:nvPr/>
        </p:nvSpPr>
        <p:spPr>
          <a:xfrm>
            <a:off x="3126000" y="402870"/>
            <a:ext cx="7119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Зона отдыха «Моя школа»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6383BE-B90E-49AA-B2C1-29FFDD735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00" y="1710319"/>
            <a:ext cx="4500725" cy="33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36843-6461-42FF-8BE1-63789AB4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000" y="369000"/>
            <a:ext cx="10342800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srgbClr val="4EB3CF">
                    <a:lumMod val="50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Зона отдыха «Моя школа»</a:t>
            </a:r>
            <a:br>
              <a:rPr lang="ru-RU" sz="3600" dirty="0">
                <a:solidFill>
                  <a:srgbClr val="4EB3CF">
                    <a:lumMod val="50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64434-7C24-4985-95CB-C76E7CAB1CCE}"/>
              </a:ext>
            </a:extLst>
          </p:cNvPr>
          <p:cNvSpPr txBox="1"/>
          <p:nvPr/>
        </p:nvSpPr>
        <p:spPr>
          <a:xfrm>
            <a:off x="156000" y="1662007"/>
            <a:ext cx="72248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1E5E70"/>
                </a:solidFill>
              </a:rPr>
              <a:t>Актуальность: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Проект «Зона отдыха «Моя школа»»– это создание зоны  образовательного пространства в коридоре учреждения с целью объединения обучающихся средней и старшей школы в одну команду для общения и творческого взаимодействия. 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Идея проекта заключается в создании творческой зоны  для расширения образовательного пространства школы,  в которых обучающиеся получат возможность работать над общими проектами  и развивать компетенции 21 века в ходе творческого взаимодействия. Зона отдыха будет расположена в фойе  1 этажа школы и будет условно разбита на три зоны: интерактивная,  презентационная и зона отдыха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4BCCC9-7056-4166-AC0F-A81DE4B67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22" y="1989000"/>
            <a:ext cx="4572000" cy="3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36843-6461-42FF-8BE1-63789AB4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000" y="369000"/>
            <a:ext cx="10342800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srgbClr val="4EB3CF">
                    <a:lumMod val="50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Зона отдыха «Моя школа»</a:t>
            </a:r>
            <a:br>
              <a:rPr lang="ru-RU" sz="3600" dirty="0">
                <a:solidFill>
                  <a:srgbClr val="4EB3CF">
                    <a:lumMod val="50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64434-7C24-4985-95CB-C76E7CAB1CCE}"/>
              </a:ext>
            </a:extLst>
          </p:cNvPr>
          <p:cNvSpPr txBox="1"/>
          <p:nvPr/>
        </p:nvSpPr>
        <p:spPr>
          <a:xfrm>
            <a:off x="37429" y="1872515"/>
            <a:ext cx="736357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E5E70"/>
                </a:solidFill>
              </a:rPr>
              <a:t>Социально-экономическое обоснование: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В настоящий момент в МОУ СОШ № 8 </a:t>
            </a:r>
            <a:r>
              <a:rPr lang="ru-RU" b="1" dirty="0" err="1">
                <a:solidFill>
                  <a:srgbClr val="002060"/>
                </a:solidFill>
              </a:rPr>
              <a:t>пгт</a:t>
            </a:r>
            <a:r>
              <a:rPr lang="ru-RU" b="1" dirty="0">
                <a:solidFill>
                  <a:srgbClr val="002060"/>
                </a:solidFill>
              </a:rPr>
              <a:t> Спирово отсутствует актовый зал и нет отдельного кабинета для проведения встреч с социальными партнерами школы. В рамках работы зоны отдыха будут реализованы проекты: «Успех каждого ребенка, «Цифровая школа», «Поддержка семей, имеющих детей».</a:t>
            </a:r>
          </a:p>
          <a:p>
            <a:r>
              <a:rPr lang="ru-RU" b="1" dirty="0">
                <a:solidFill>
                  <a:srgbClr val="002060"/>
                </a:solidFill>
              </a:rPr>
              <a:t>Зона отдыха станет площадкой для встречи с работниками сельского хозяйства </a:t>
            </a:r>
            <a:r>
              <a:rPr lang="ru-RU" b="1" dirty="0" err="1">
                <a:solidFill>
                  <a:srgbClr val="002060"/>
                </a:solidFill>
              </a:rPr>
              <a:t>Спировского</a:t>
            </a:r>
            <a:r>
              <a:rPr lang="ru-RU" b="1" dirty="0">
                <a:solidFill>
                  <a:srgbClr val="002060"/>
                </a:solidFill>
              </a:rPr>
              <a:t> муниципального округа, в рамках реализации программы «</a:t>
            </a:r>
            <a:r>
              <a:rPr lang="ru-RU" b="1" dirty="0" err="1">
                <a:solidFill>
                  <a:srgbClr val="002060"/>
                </a:solidFill>
              </a:rPr>
              <a:t>Агрокласс</a:t>
            </a:r>
            <a:r>
              <a:rPr lang="ru-RU" b="1" dirty="0">
                <a:solidFill>
                  <a:srgbClr val="002060"/>
                </a:solidFill>
              </a:rPr>
              <a:t>», целью которой является создание ориентационной мотивационной основы для осознанного выбора профессии сельскохозяйственного профиля, формирование у обучающихся основ предпринимательской деятельности в сельскохозяйственной сфере.</a:t>
            </a:r>
          </a:p>
          <a:p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29435E-CF30-4858-BBFF-509157581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00" y="1893315"/>
            <a:ext cx="45624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36843-6461-42FF-8BE1-63789AB4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000" y="369000"/>
            <a:ext cx="10342800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srgbClr val="4EB3CF">
                    <a:lumMod val="50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Зона отдыха «Моя школа»</a:t>
            </a:r>
            <a:br>
              <a:rPr lang="ru-RU" sz="3600" dirty="0">
                <a:solidFill>
                  <a:srgbClr val="4EB3CF">
                    <a:lumMod val="50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B26611-522F-49AB-8F5F-C815C5DD8D2D}"/>
              </a:ext>
            </a:extLst>
          </p:cNvPr>
          <p:cNvSpPr/>
          <p:nvPr/>
        </p:nvSpPr>
        <p:spPr>
          <a:xfrm>
            <a:off x="2196994" y="1180110"/>
            <a:ext cx="6641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Механизм реализации проекта: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4B52F3D-FC23-43B2-8DCB-0AEC1D1FC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328299"/>
              </p:ext>
            </p:extLst>
          </p:nvPr>
        </p:nvGraphicFramePr>
        <p:xfrm>
          <a:off x="516000" y="1958319"/>
          <a:ext cx="10485000" cy="458167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11398">
                  <a:extLst>
                    <a:ext uri="{9D8B030D-6E8A-4147-A177-3AD203B41FA5}">
                      <a16:colId xmlns:a16="http://schemas.microsoft.com/office/drawing/2014/main" val="2613710694"/>
                    </a:ext>
                  </a:extLst>
                </a:gridCol>
                <a:gridCol w="3907912">
                  <a:extLst>
                    <a:ext uri="{9D8B030D-6E8A-4147-A177-3AD203B41FA5}">
                      <a16:colId xmlns:a16="http://schemas.microsoft.com/office/drawing/2014/main" val="1744635101"/>
                    </a:ext>
                  </a:extLst>
                </a:gridCol>
                <a:gridCol w="2538014">
                  <a:extLst>
                    <a:ext uri="{9D8B030D-6E8A-4147-A177-3AD203B41FA5}">
                      <a16:colId xmlns:a16="http://schemas.microsoft.com/office/drawing/2014/main" val="3857747707"/>
                    </a:ext>
                  </a:extLst>
                </a:gridCol>
                <a:gridCol w="3127676">
                  <a:extLst>
                    <a:ext uri="{9D8B030D-6E8A-4147-A177-3AD203B41FA5}">
                      <a16:colId xmlns:a16="http://schemas.microsoft.com/office/drawing/2014/main" val="567765898"/>
                    </a:ext>
                  </a:extLst>
                </a:gridCol>
              </a:tblGrid>
              <a:tr h="355070"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п\п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исполнения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Ответственные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1229161766"/>
                  </a:ext>
                </a:extLst>
              </a:tr>
              <a:tr h="710140"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совещания в ОО  по вопросу участия в проекте «Школьные инициативы»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06.02.2025 г.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 школы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3411911081"/>
                  </a:ext>
                </a:extLst>
              </a:tr>
              <a:tr h="355070"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Школьного инициативного совета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06.02.2025 г.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Педагог-организатор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1369708306"/>
                  </a:ext>
                </a:extLst>
              </a:tr>
              <a:tr h="887675"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классных часов  по теме «Школьные  инициативы» </a:t>
                      </a:r>
                    </a:p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(выбор предложений от классов)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07.01.2025 г.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Педагог-организатор, классные руководители</a:t>
                      </a:r>
                    </a:p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5– 9 классов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1754418211"/>
                  </a:ext>
                </a:extLst>
              </a:tr>
              <a:tr h="355070"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голосования по выбору проекта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 .01.2025 г.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Инициативный совет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3494314800"/>
                  </a:ext>
                </a:extLst>
              </a:tr>
              <a:tr h="710140"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 заявки на  муниципальный уровень:</a:t>
                      </a:r>
                    </a:p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проектная документация,</a:t>
                      </a:r>
                    </a:p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презентация проекта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08.01 – 10.01.</a:t>
                      </a:r>
                    </a:p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г.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Педагог-организатор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3171328355"/>
                  </a:ext>
                </a:extLst>
              </a:tr>
              <a:tr h="1065210"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 о ходе  реализации (сайт ОО, официальная группа ОО в  соц. сети, районная газета  </a:t>
                      </a:r>
                    </a:p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«Спировские известия» и др.)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 </a:t>
                      </a:r>
                      <a:endParaRPr lang="ru-RU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Педагог-организатор, системный администратор 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46" marR="55946" marT="0" marB="0"/>
                </a:tc>
                <a:extLst>
                  <a:ext uri="{0D108BD9-81ED-4DB2-BD59-A6C34878D82A}">
                    <a16:rowId xmlns:a16="http://schemas.microsoft.com/office/drawing/2014/main" val="509714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4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36843-6461-42FF-8BE1-63789AB4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000" y="369000"/>
            <a:ext cx="10342800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srgbClr val="4EB3CF">
                    <a:lumMod val="50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Зона отдыха «Моя школа»</a:t>
            </a:r>
            <a:br>
              <a:rPr lang="ru-RU" sz="3600" dirty="0">
                <a:solidFill>
                  <a:srgbClr val="4EB3CF">
                    <a:lumMod val="50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A5FF96-D780-4248-B6C0-14BE4E3E23C1}"/>
              </a:ext>
            </a:extLst>
          </p:cNvPr>
          <p:cNvSpPr/>
          <p:nvPr/>
        </p:nvSpPr>
        <p:spPr>
          <a:xfrm>
            <a:off x="0" y="1179000"/>
            <a:ext cx="1181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Фотоотчет:</a:t>
            </a:r>
          </a:p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Презентация и обсуждение идей членов ученического</a:t>
            </a:r>
          </a:p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совета, активистов школы на классных собраниях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518EDC-71EB-4A0D-9808-39168BC3D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6" y="2680077"/>
            <a:ext cx="5355000" cy="3834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04816B-5F4F-4F29-A9C3-B9D0C39F1E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r="13090"/>
          <a:stretch/>
        </p:blipFill>
        <p:spPr>
          <a:xfrm>
            <a:off x="5915451" y="2678415"/>
            <a:ext cx="5535549" cy="37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36843-6461-42FF-8BE1-63789AB4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000" y="369000"/>
            <a:ext cx="10342800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srgbClr val="4EB3CF">
                    <a:lumMod val="50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Зона отдыха «Моя школа»</a:t>
            </a:r>
            <a:br>
              <a:rPr lang="ru-RU" sz="3600" dirty="0">
                <a:solidFill>
                  <a:srgbClr val="4EB3CF">
                    <a:lumMod val="50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ECECB2-FD8D-433F-ACC0-0DD0035B0F77}"/>
              </a:ext>
            </a:extLst>
          </p:cNvPr>
          <p:cNvSpPr/>
          <p:nvPr/>
        </p:nvSpPr>
        <p:spPr>
          <a:xfrm>
            <a:off x="246000" y="1325231"/>
            <a:ext cx="9448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0"/>
                <a:solidFill>
                  <a:srgbClr val="4BD1DD"/>
                </a:solidFill>
                <a:latin typeface="Arial Black" panose="020B0A04020102020204" pitchFamily="34" charset="0"/>
              </a:rPr>
              <a:t>Оценка востребованности проекта: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CC13D7-8499-48EA-AE70-DAC8FD77D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5"/>
          <a:stretch/>
        </p:blipFill>
        <p:spPr>
          <a:xfrm>
            <a:off x="254566" y="1854000"/>
            <a:ext cx="3923240" cy="47920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6A63F7-69F3-419F-B906-46C3A85B91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2231"/>
          <a:stretch/>
        </p:blipFill>
        <p:spPr>
          <a:xfrm>
            <a:off x="4177806" y="1966417"/>
            <a:ext cx="3240000" cy="46796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A57889-117C-4A7E-AF1A-E3393F0D4A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b="29677"/>
          <a:stretch/>
        </p:blipFill>
        <p:spPr>
          <a:xfrm>
            <a:off x="7743262" y="2124000"/>
            <a:ext cx="3902315" cy="420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36843-6461-42FF-8BE1-63789AB4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000" y="369000"/>
            <a:ext cx="10342800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srgbClr val="4EB3CF">
                    <a:lumMod val="50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Зона отдыха «Моя школа»</a:t>
            </a:r>
            <a:br>
              <a:rPr lang="ru-RU" sz="3600" dirty="0">
                <a:solidFill>
                  <a:srgbClr val="4EB3CF">
                    <a:lumMod val="50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ECECB2-FD8D-433F-ACC0-0DD0035B0F77}"/>
              </a:ext>
            </a:extLst>
          </p:cNvPr>
          <p:cNvSpPr/>
          <p:nvPr/>
        </p:nvSpPr>
        <p:spPr>
          <a:xfrm>
            <a:off x="246000" y="1325231"/>
            <a:ext cx="4799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0"/>
                <a:solidFill>
                  <a:srgbClr val="4BD1DD"/>
                </a:solidFill>
                <a:latin typeface="Arial Black" panose="020B0A04020102020204" pitchFamily="34" charset="0"/>
              </a:rPr>
              <a:t> Бюджет проекта: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BC9CB0A-EB02-4A80-BFE1-EA703BA5C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170539"/>
              </p:ext>
            </p:extLst>
          </p:nvPr>
        </p:nvGraphicFramePr>
        <p:xfrm>
          <a:off x="696000" y="1835412"/>
          <a:ext cx="9719999" cy="465358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67316">
                  <a:extLst>
                    <a:ext uri="{9D8B030D-6E8A-4147-A177-3AD203B41FA5}">
                      <a16:colId xmlns:a16="http://schemas.microsoft.com/office/drawing/2014/main" val="3608137825"/>
                    </a:ext>
                  </a:extLst>
                </a:gridCol>
                <a:gridCol w="3436308">
                  <a:extLst>
                    <a:ext uri="{9D8B030D-6E8A-4147-A177-3AD203B41FA5}">
                      <a16:colId xmlns:a16="http://schemas.microsoft.com/office/drawing/2014/main" val="2987764148"/>
                    </a:ext>
                  </a:extLst>
                </a:gridCol>
                <a:gridCol w="766376">
                  <a:extLst>
                    <a:ext uri="{9D8B030D-6E8A-4147-A177-3AD203B41FA5}">
                      <a16:colId xmlns:a16="http://schemas.microsoft.com/office/drawing/2014/main" val="3939857245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769607566"/>
                    </a:ext>
                  </a:extLst>
                </a:gridCol>
                <a:gridCol w="1575000">
                  <a:extLst>
                    <a:ext uri="{9D8B030D-6E8A-4147-A177-3AD203B41FA5}">
                      <a16:colId xmlns:a16="http://schemas.microsoft.com/office/drawing/2014/main" val="2970692338"/>
                    </a:ext>
                  </a:extLst>
                </a:gridCol>
                <a:gridCol w="2564999">
                  <a:extLst>
                    <a:ext uri="{9D8B030D-6E8A-4147-A177-3AD203B41FA5}">
                      <a16:colId xmlns:a16="http://schemas.microsoft.com/office/drawing/2014/main" val="2282947314"/>
                    </a:ext>
                  </a:extLst>
                </a:gridCol>
              </a:tblGrid>
              <a:tr h="211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extLst>
                  <a:ext uri="{0D108BD9-81ED-4DB2-BD59-A6C34878D82A}">
                    <a16:rowId xmlns:a16="http://schemas.microsoft.com/office/drawing/2014/main" val="1261474161"/>
                  </a:ext>
                </a:extLst>
              </a:tr>
              <a:tr h="6000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Пуф круглый малый 500*450 мм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кожзам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11300,00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67800,00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extLst>
                  <a:ext uri="{0D108BD9-81ED-4DB2-BD59-A6C34878D82A}">
                    <a16:rowId xmlns:a16="http://schemas.microsoft.com/office/drawing/2014/main" val="2490253812"/>
                  </a:ext>
                </a:extLst>
              </a:tr>
              <a:tr h="6000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ШМ-ММ-076, Диван модульный 4 (Ткань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Azure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76950,00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76950,00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extLst>
                  <a:ext uri="{0D108BD9-81ED-4DB2-BD59-A6C34878D82A}">
                    <a16:rowId xmlns:a16="http://schemas.microsoft.com/office/drawing/2014/main" val="4022403039"/>
                  </a:ext>
                </a:extLst>
              </a:tr>
              <a:tr h="6000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Пуф прямоугольный 1000*450*450  (Ткань Azure)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extLst>
                  <a:ext uri="{0D108BD9-81ED-4DB2-BD59-A6C34878D82A}">
                    <a16:rowId xmlns:a16="http://schemas.microsoft.com/office/drawing/2014/main" val="2102596924"/>
                  </a:ext>
                </a:extLst>
              </a:tr>
              <a:tr h="6000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ШМ-МБ-011, Стеллаж библиотечный угловой, 450*450*1900 (бук, каркас коричневый)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10550,00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10550,00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extLst>
                  <a:ext uri="{0D108BD9-81ED-4DB2-BD59-A6C34878D82A}">
                    <a16:rowId xmlns:a16="http://schemas.microsoft.com/office/drawing/2014/main" val="3847952112"/>
                  </a:ext>
                </a:extLst>
              </a:tr>
              <a:tr h="6000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ШМ-МБ-009, Стеллаж библиотечный демонстрационный, 900*320*1900 (бук, каркас синий)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12880,00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12880,00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extLst>
                  <a:ext uri="{0D108BD9-81ED-4DB2-BD59-A6C34878D82A}">
                    <a16:rowId xmlns:a16="http://schemas.microsoft.com/office/drawing/2014/main" val="550931448"/>
                  </a:ext>
                </a:extLst>
              </a:tr>
              <a:tr h="70595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СТ-013, Стол полукруглый на регулируемых ножках, 1100*550*400/460/520/580 (0-3гр.) (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скандинавия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(0-3гр.))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17980,00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extLst>
                  <a:ext uri="{0D108BD9-81ED-4DB2-BD59-A6C34878D82A}">
                    <a16:rowId xmlns:a16="http://schemas.microsoft.com/office/drawing/2014/main" val="3563532475"/>
                  </a:ext>
                </a:extLst>
              </a:tr>
              <a:tr h="600050"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2" marR="7812" marT="78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199 960,00 руб.</a:t>
                      </a:r>
                    </a:p>
                  </a:txBody>
                  <a:tcPr marL="7812" marR="7812" marT="7812" marB="0" anchor="b"/>
                </a:tc>
                <a:extLst>
                  <a:ext uri="{0D108BD9-81ED-4DB2-BD59-A6C34878D82A}">
                    <a16:rowId xmlns:a16="http://schemas.microsoft.com/office/drawing/2014/main" val="3152913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7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596</Words>
  <Application>Microsoft Office PowerPoint</Application>
  <PresentationFormat>Широкоэкранный</PresentationFormat>
  <Paragraphs>114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 </vt:lpstr>
      <vt:lpstr> </vt:lpstr>
      <vt:lpstr>Зона отдыха «Моя школа» </vt:lpstr>
      <vt:lpstr>Зона отдыха «Моя школа» </vt:lpstr>
      <vt:lpstr>Зона отдыха «Моя школа» </vt:lpstr>
      <vt:lpstr>Зона отдыха «Моя школа» </vt:lpstr>
      <vt:lpstr>Зона отдыха «Моя школа» </vt:lpstr>
      <vt:lpstr>Зона отдыха «Моя школа»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yulia nefedova</cp:lastModifiedBy>
  <cp:revision>23</cp:revision>
  <dcterms:created xsi:type="dcterms:W3CDTF">2020-07-05T17:04:43Z</dcterms:created>
  <dcterms:modified xsi:type="dcterms:W3CDTF">2025-01-27T10:02:04Z</dcterms:modified>
</cp:coreProperties>
</file>